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8"/>
  </p:notesMasterIdLst>
  <p:sldIdLst>
    <p:sldId id="694" r:id="rId2"/>
    <p:sldId id="695" r:id="rId3"/>
    <p:sldId id="765" r:id="rId4"/>
    <p:sldId id="766" r:id="rId5"/>
    <p:sldId id="735" r:id="rId6"/>
    <p:sldId id="7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F37"/>
    <a:srgbClr val="B4DE86"/>
    <a:srgbClr val="E8E8ED"/>
    <a:srgbClr val="CDCE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3" autoAdjust="0"/>
    <p:restoredTop sz="95220" autoAdjust="0"/>
  </p:normalViewPr>
  <p:slideViewPr>
    <p:cSldViewPr showGuides="1">
      <p:cViewPr varScale="1">
        <p:scale>
          <a:sx n="91" d="100"/>
          <a:sy n="91" d="100"/>
        </p:scale>
        <p:origin x="55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ana Kokkonen" userId="fd0ea1af-346e-4258-bc54-cec630bd1122" providerId="ADAL" clId="{E89BD6E4-43A1-4CD4-9BD1-30478988A43C}"/>
    <pc:docChg chg="undo custSel modSld">
      <pc:chgData name="Jaana Kokkonen" userId="fd0ea1af-346e-4258-bc54-cec630bd1122" providerId="ADAL" clId="{E89BD6E4-43A1-4CD4-9BD1-30478988A43C}" dt="2026-09-09T05:26:09.878" v="671" actId="1037"/>
      <pc:docMkLst>
        <pc:docMk/>
      </pc:docMkLst>
      <pc:sldChg chg="addSp delSp modSp mod">
        <pc:chgData name="Jaana Kokkonen" userId="fd0ea1af-346e-4258-bc54-cec630bd1122" providerId="ADAL" clId="{E89BD6E4-43A1-4CD4-9BD1-30478988A43C}" dt="2026-09-08T14:15:35.795" v="435" actId="1035"/>
        <pc:sldMkLst>
          <pc:docMk/>
          <pc:sldMk cId="1445504624" sldId="694"/>
        </pc:sldMkLst>
        <pc:spChg chg="mod">
          <ac:chgData name="Jaana Kokkonen" userId="fd0ea1af-346e-4258-bc54-cec630bd1122" providerId="ADAL" clId="{E89BD6E4-43A1-4CD4-9BD1-30478988A43C}" dt="2026-09-08T13:12:39.848" v="13"/>
          <ac:spMkLst>
            <pc:docMk/>
            <pc:sldMk cId="1445504624" sldId="694"/>
            <ac:spMk id="5" creationId="{666ECD0A-4E21-AA71-E1B2-C5AEB43F34F3}"/>
          </ac:spMkLst>
        </pc:spChg>
        <pc:spChg chg="mod">
          <ac:chgData name="Jaana Kokkonen" userId="fd0ea1af-346e-4258-bc54-cec630bd1122" providerId="ADAL" clId="{E89BD6E4-43A1-4CD4-9BD1-30478988A43C}" dt="2026-09-08T14:11:35.031" v="81" actId="1076"/>
          <ac:spMkLst>
            <pc:docMk/>
            <pc:sldMk cId="1445504624" sldId="694"/>
            <ac:spMk id="8" creationId="{9201FF6F-70E4-494A-AF97-7FDB53D6943F}"/>
          </ac:spMkLst>
        </pc:spChg>
        <pc:picChg chg="del">
          <ac:chgData name="Jaana Kokkonen" userId="fd0ea1af-346e-4258-bc54-cec630bd1122" providerId="ADAL" clId="{E89BD6E4-43A1-4CD4-9BD1-30478988A43C}" dt="2026-09-08T13:53:19.300" v="16" actId="478"/>
          <ac:picMkLst>
            <pc:docMk/>
            <pc:sldMk cId="1445504624" sldId="694"/>
            <ac:picMk id="2" creationId="{0902758B-2BF8-44BC-BC05-7708003A6E4D}"/>
          </ac:picMkLst>
        </pc:picChg>
        <pc:picChg chg="add mod">
          <ac:chgData name="Jaana Kokkonen" userId="fd0ea1af-346e-4258-bc54-cec630bd1122" providerId="ADAL" clId="{E89BD6E4-43A1-4CD4-9BD1-30478988A43C}" dt="2026-09-08T14:15:35.795" v="435" actId="1035"/>
          <ac:picMkLst>
            <pc:docMk/>
            <pc:sldMk cId="1445504624" sldId="694"/>
            <ac:picMk id="4" creationId="{668BF9B2-D721-79B9-AA08-46DFCF95603C}"/>
          </ac:picMkLst>
        </pc:picChg>
      </pc:sldChg>
      <pc:sldChg chg="addSp delSp modSp mod">
        <pc:chgData name="Jaana Kokkonen" userId="fd0ea1af-346e-4258-bc54-cec630bd1122" providerId="ADAL" clId="{E89BD6E4-43A1-4CD4-9BD1-30478988A43C}" dt="2026-09-08T14:15:09.792" v="431" actId="962"/>
        <pc:sldMkLst>
          <pc:docMk/>
          <pc:sldMk cId="1172917003" sldId="695"/>
        </pc:sldMkLst>
        <pc:spChg chg="mod">
          <ac:chgData name="Jaana Kokkonen" userId="fd0ea1af-346e-4258-bc54-cec630bd1122" providerId="ADAL" clId="{E89BD6E4-43A1-4CD4-9BD1-30478988A43C}" dt="2026-09-08T13:12:39.848" v="13"/>
          <ac:spMkLst>
            <pc:docMk/>
            <pc:sldMk cId="1172917003" sldId="695"/>
            <ac:spMk id="4" creationId="{64CD350E-AFA0-9995-D968-2441E6646540}"/>
          </ac:spMkLst>
        </pc:spChg>
        <pc:spChg chg="mod">
          <ac:chgData name="Jaana Kokkonen" userId="fd0ea1af-346e-4258-bc54-cec630bd1122" providerId="ADAL" clId="{E89BD6E4-43A1-4CD4-9BD1-30478988A43C}" dt="2026-09-08T14:11:26.434" v="79" actId="1076"/>
          <ac:spMkLst>
            <pc:docMk/>
            <pc:sldMk cId="1172917003" sldId="695"/>
            <ac:spMk id="8" creationId="{9201FF6F-70E4-494A-AF97-7FDB53D6943F}"/>
          </ac:spMkLst>
        </pc:spChg>
        <pc:picChg chg="del">
          <ac:chgData name="Jaana Kokkonen" userId="fd0ea1af-346e-4258-bc54-cec630bd1122" providerId="ADAL" clId="{E89BD6E4-43A1-4CD4-9BD1-30478988A43C}" dt="2026-09-08T14:11:02.222" v="72" actId="478"/>
          <ac:picMkLst>
            <pc:docMk/>
            <pc:sldMk cId="1172917003" sldId="695"/>
            <ac:picMk id="3" creationId="{A196CD47-BF69-7712-68BF-8AFC59E4B2AD}"/>
          </ac:picMkLst>
        </pc:picChg>
        <pc:picChg chg="add mod">
          <ac:chgData name="Jaana Kokkonen" userId="fd0ea1af-346e-4258-bc54-cec630bd1122" providerId="ADAL" clId="{E89BD6E4-43A1-4CD4-9BD1-30478988A43C}" dt="2026-09-08T14:15:09.792" v="431" actId="962"/>
          <ac:picMkLst>
            <pc:docMk/>
            <pc:sldMk cId="1172917003" sldId="695"/>
            <ac:picMk id="5" creationId="{31FFB843-C1AD-28F4-7D59-FFEC055BC205}"/>
          </ac:picMkLst>
        </pc:picChg>
      </pc:sldChg>
      <pc:sldChg chg="addSp delSp modSp mod">
        <pc:chgData name="Jaana Kokkonen" userId="fd0ea1af-346e-4258-bc54-cec630bd1122" providerId="ADAL" clId="{E89BD6E4-43A1-4CD4-9BD1-30478988A43C}" dt="2026-09-09T05:25:35.413" v="670" actId="962"/>
        <pc:sldMkLst>
          <pc:docMk/>
          <pc:sldMk cId="2873170525" sldId="735"/>
        </pc:sldMkLst>
        <pc:spChg chg="mod">
          <ac:chgData name="Jaana Kokkonen" userId="fd0ea1af-346e-4258-bc54-cec630bd1122" providerId="ADAL" clId="{E89BD6E4-43A1-4CD4-9BD1-30478988A43C}" dt="2026-09-08T13:12:39.848" v="13"/>
          <ac:spMkLst>
            <pc:docMk/>
            <pc:sldMk cId="2873170525" sldId="735"/>
            <ac:spMk id="2" creationId="{0ED20BD9-FD55-BF00-1539-873960202B37}"/>
          </ac:spMkLst>
        </pc:spChg>
        <pc:spChg chg="mod">
          <ac:chgData name="Jaana Kokkonen" userId="fd0ea1af-346e-4258-bc54-cec630bd1122" providerId="ADAL" clId="{E89BD6E4-43A1-4CD4-9BD1-30478988A43C}" dt="2026-09-09T05:13:45.387" v="492" actId="20577"/>
          <ac:spMkLst>
            <pc:docMk/>
            <pc:sldMk cId="2873170525" sldId="735"/>
            <ac:spMk id="9" creationId="{3F09D707-1E00-4456-9A0B-B699EB3A3474}"/>
          </ac:spMkLst>
        </pc:spChg>
        <pc:picChg chg="del mod">
          <ac:chgData name="Jaana Kokkonen" userId="fd0ea1af-346e-4258-bc54-cec630bd1122" providerId="ADAL" clId="{E89BD6E4-43A1-4CD4-9BD1-30478988A43C}" dt="2026-09-09T05:22:21.003" v="539" actId="478"/>
          <ac:picMkLst>
            <pc:docMk/>
            <pc:sldMk cId="2873170525" sldId="735"/>
            <ac:picMk id="3" creationId="{7AF2BE61-4183-705C-AD44-4E6802FAE86F}"/>
          </ac:picMkLst>
        </pc:picChg>
        <pc:picChg chg="add mod">
          <ac:chgData name="Jaana Kokkonen" userId="fd0ea1af-346e-4258-bc54-cec630bd1122" providerId="ADAL" clId="{E89BD6E4-43A1-4CD4-9BD1-30478988A43C}" dt="2026-09-09T05:25:35.413" v="670" actId="962"/>
          <ac:picMkLst>
            <pc:docMk/>
            <pc:sldMk cId="2873170525" sldId="735"/>
            <ac:picMk id="5" creationId="{E4636EBC-6CE8-85EE-C452-8C2A0D542B34}"/>
          </ac:picMkLst>
        </pc:picChg>
      </pc:sldChg>
      <pc:sldChg chg="addSp delSp modSp mod">
        <pc:chgData name="Jaana Kokkonen" userId="fd0ea1af-346e-4258-bc54-cec630bd1122" providerId="ADAL" clId="{E89BD6E4-43A1-4CD4-9BD1-30478988A43C}" dt="2026-09-09T05:21:10.850" v="537" actId="14100"/>
        <pc:sldMkLst>
          <pc:docMk/>
          <pc:sldMk cId="2908364596" sldId="765"/>
        </pc:sldMkLst>
        <pc:spChg chg="mod">
          <ac:chgData name="Jaana Kokkonen" userId="fd0ea1af-346e-4258-bc54-cec630bd1122" providerId="ADAL" clId="{E89BD6E4-43A1-4CD4-9BD1-30478988A43C}" dt="2026-09-08T13:12:39.848" v="13"/>
          <ac:spMkLst>
            <pc:docMk/>
            <pc:sldMk cId="2908364596" sldId="765"/>
            <ac:spMk id="5" creationId="{5C9C48A9-D581-ED98-25DF-CAE3BD55FC06}"/>
          </ac:spMkLst>
        </pc:spChg>
        <pc:picChg chg="del">
          <ac:chgData name="Jaana Kokkonen" userId="fd0ea1af-346e-4258-bc54-cec630bd1122" providerId="ADAL" clId="{E89BD6E4-43A1-4CD4-9BD1-30478988A43C}" dt="2026-09-09T05:18:08.756" v="506" actId="478"/>
          <ac:picMkLst>
            <pc:docMk/>
            <pc:sldMk cId="2908364596" sldId="765"/>
            <ac:picMk id="2" creationId="{E4585AF5-27EF-D97F-720A-B8D53E7DCA98}"/>
          </ac:picMkLst>
        </pc:picChg>
        <pc:picChg chg="add del mod">
          <ac:chgData name="Jaana Kokkonen" userId="fd0ea1af-346e-4258-bc54-cec630bd1122" providerId="ADAL" clId="{E89BD6E4-43A1-4CD4-9BD1-30478988A43C}" dt="2026-09-09T05:20:02.477" v="512" actId="478"/>
          <ac:picMkLst>
            <pc:docMk/>
            <pc:sldMk cId="2908364596" sldId="765"/>
            <ac:picMk id="4" creationId="{C91C6B32-A4C3-3013-C5C5-994572373ADE}"/>
          </ac:picMkLst>
        </pc:picChg>
        <pc:picChg chg="add mod">
          <ac:chgData name="Jaana Kokkonen" userId="fd0ea1af-346e-4258-bc54-cec630bd1122" providerId="ADAL" clId="{E89BD6E4-43A1-4CD4-9BD1-30478988A43C}" dt="2026-09-09T05:21:10.850" v="537" actId="14100"/>
          <ac:picMkLst>
            <pc:docMk/>
            <pc:sldMk cId="2908364596" sldId="765"/>
            <ac:picMk id="7" creationId="{9FFEDEF8-2BD4-0418-0679-2E088EF8A048}"/>
          </ac:picMkLst>
        </pc:picChg>
      </pc:sldChg>
      <pc:sldChg chg="modSp mod">
        <pc:chgData name="Jaana Kokkonen" userId="fd0ea1af-346e-4258-bc54-cec630bd1122" providerId="ADAL" clId="{E89BD6E4-43A1-4CD4-9BD1-30478988A43C}" dt="2026-09-09T05:26:09.878" v="671" actId="1037"/>
        <pc:sldMkLst>
          <pc:docMk/>
          <pc:sldMk cId="877587201" sldId="766"/>
        </pc:sldMkLst>
        <pc:spChg chg="mod">
          <ac:chgData name="Jaana Kokkonen" userId="fd0ea1af-346e-4258-bc54-cec630bd1122" providerId="ADAL" clId="{E89BD6E4-43A1-4CD4-9BD1-30478988A43C}" dt="2026-09-08T13:12:39.848" v="13"/>
          <ac:spMkLst>
            <pc:docMk/>
            <pc:sldMk cId="877587201" sldId="766"/>
            <ac:spMk id="4" creationId="{86F433A4-7CAD-37F8-7428-38952291F9A3}"/>
          </ac:spMkLst>
        </pc:spChg>
        <pc:spChg chg="mod">
          <ac:chgData name="Jaana Kokkonen" userId="fd0ea1af-346e-4258-bc54-cec630bd1122" providerId="ADAL" clId="{E89BD6E4-43A1-4CD4-9BD1-30478988A43C}" dt="2026-09-09T05:26:09.878" v="671" actId="1037"/>
          <ac:spMkLst>
            <pc:docMk/>
            <pc:sldMk cId="877587201" sldId="766"/>
            <ac:spMk id="6" creationId="{5B8976FE-0C99-47FA-89F6-74D61A59B7FA}"/>
          </ac:spMkLst>
        </pc:spChg>
        <pc:spChg chg="mod">
          <ac:chgData name="Jaana Kokkonen" userId="fd0ea1af-346e-4258-bc54-cec630bd1122" providerId="ADAL" clId="{E89BD6E4-43A1-4CD4-9BD1-30478988A43C}" dt="2026-09-09T05:26:09.878" v="671" actId="1037"/>
          <ac:spMkLst>
            <pc:docMk/>
            <pc:sldMk cId="877587201" sldId="766"/>
            <ac:spMk id="8" creationId="{D194FB8C-DD62-45FF-B965-F65FCBFD83D8}"/>
          </ac:spMkLst>
        </pc:spChg>
        <pc:graphicFrameChg chg="mod modGraphic">
          <ac:chgData name="Jaana Kokkonen" userId="fd0ea1af-346e-4258-bc54-cec630bd1122" providerId="ADAL" clId="{E89BD6E4-43A1-4CD4-9BD1-30478988A43C}" dt="2026-09-09T05:26:09.878" v="671" actId="1037"/>
          <ac:graphicFrameMkLst>
            <pc:docMk/>
            <pc:sldMk cId="877587201" sldId="766"/>
            <ac:graphicFrameMk id="2" creationId="{D836447B-654E-4832-94CB-AD3AF21E7D68}"/>
          </ac:graphicFrameMkLst>
        </pc:graphicFrameChg>
      </pc:sldChg>
      <pc:sldChg chg="modSp mod">
        <pc:chgData name="Jaana Kokkonen" userId="fd0ea1af-346e-4258-bc54-cec630bd1122" providerId="ADAL" clId="{E89BD6E4-43A1-4CD4-9BD1-30478988A43C}" dt="2026-09-09T05:17:30.187" v="505" actId="207"/>
        <pc:sldMkLst>
          <pc:docMk/>
          <pc:sldMk cId="1222682288" sldId="767"/>
        </pc:sldMkLst>
        <pc:spChg chg="mod">
          <ac:chgData name="Jaana Kokkonen" userId="fd0ea1af-346e-4258-bc54-cec630bd1122" providerId="ADAL" clId="{E89BD6E4-43A1-4CD4-9BD1-30478988A43C}" dt="2026-09-08T13:12:39.848" v="13"/>
          <ac:spMkLst>
            <pc:docMk/>
            <pc:sldMk cId="1222682288" sldId="767"/>
            <ac:spMk id="4" creationId="{86F433A4-7CAD-37F8-7428-38952291F9A3}"/>
          </ac:spMkLst>
        </pc:spChg>
        <pc:spChg chg="mod">
          <ac:chgData name="Jaana Kokkonen" userId="fd0ea1af-346e-4258-bc54-cec630bd1122" providerId="ADAL" clId="{E89BD6E4-43A1-4CD4-9BD1-30478988A43C}" dt="2026-09-09T04:54:54.381" v="453" actId="1076"/>
          <ac:spMkLst>
            <pc:docMk/>
            <pc:sldMk cId="1222682288" sldId="767"/>
            <ac:spMk id="8" creationId="{D194FB8C-DD62-45FF-B965-F65FCBFD83D8}"/>
          </ac:spMkLst>
        </pc:spChg>
        <pc:graphicFrameChg chg="mod modGraphic">
          <ac:chgData name="Jaana Kokkonen" userId="fd0ea1af-346e-4258-bc54-cec630bd1122" providerId="ADAL" clId="{E89BD6E4-43A1-4CD4-9BD1-30478988A43C}" dt="2026-09-09T05:17:30.187" v="505" actId="207"/>
          <ac:graphicFrameMkLst>
            <pc:docMk/>
            <pc:sldMk cId="1222682288" sldId="767"/>
            <ac:graphicFrameMk id="2" creationId="{BCAF2ACB-A84A-CC2A-88BE-932F72995C9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3B138-173C-46F0-B529-FC07560AB81E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19C122-1841-446F-A209-09DB18BC1F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4299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03461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76600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72216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33815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12485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59717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383615"/>
            <a:ext cx="6228000" cy="3276358"/>
          </a:xfrm>
        </p:spPr>
        <p:txBody>
          <a:bodyPr anchor="b"/>
          <a:lstStyle>
            <a:lvl1pPr algn="l">
              <a:lnSpc>
                <a:spcPts val="7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3655F2-74A0-44C6-84AD-1DE95F363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4000" y="4740322"/>
            <a:ext cx="6228000" cy="801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111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E17326-2570-491B-8862-26E0B2C7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3C4BAA-863D-4C2B-A49E-6787B479B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5586A4B-B0D1-45E1-8161-745750AC3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F02EBB-2840-4B98-91F4-0BA5D0346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ED015DB-8E17-4D1B-B989-6CC39D597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47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87B7AEA-F2C3-4333-9E07-08F782CB9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6955E6-AF27-45E9-8CE1-AE512FCF3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EBDAAF6-7DEF-4073-A13E-8D0D83680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576A1BE5-DCEF-4406-83F6-CB52BA0F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32CA24E3-3C18-43E5-BD83-88F3B524B38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764000" y="2592000"/>
            <a:ext cx="3816000" cy="29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7CDE0A28-B3C8-457F-8588-D72F44D5F49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13389" y="2592000"/>
            <a:ext cx="3816000" cy="29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103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383615"/>
            <a:ext cx="8298000" cy="3276358"/>
          </a:xfrm>
        </p:spPr>
        <p:txBody>
          <a:bodyPr anchor="b"/>
          <a:lstStyle>
            <a:lvl1pPr algn="l">
              <a:lnSpc>
                <a:spcPts val="7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3655F2-74A0-44C6-84AD-1DE95F363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000" y="4740322"/>
            <a:ext cx="8298000" cy="801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7055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548000"/>
            <a:ext cx="622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33813" y="2559050"/>
            <a:ext cx="6227762" cy="1476000"/>
          </a:xfrm>
        </p:spPr>
        <p:txBody>
          <a:bodyPr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3999" y="4110549"/>
            <a:ext cx="6228000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4000" y="4455775"/>
            <a:ext cx="6227762" cy="108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5233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548000"/>
            <a:ext cx="829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000" y="2559050"/>
            <a:ext cx="8298000" cy="1476000"/>
          </a:xfrm>
        </p:spPr>
        <p:txBody>
          <a:bodyPr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000" y="4110549"/>
            <a:ext cx="8298000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4000" y="4455775"/>
            <a:ext cx="8298000" cy="108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7626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548000"/>
            <a:ext cx="622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3813" y="2587625"/>
            <a:ext cx="6221412" cy="2909888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 b="1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978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548000"/>
            <a:ext cx="829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64000" y="2587625"/>
            <a:ext cx="8298000" cy="2909888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 b="1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036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o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Kuva 52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2141F0D0-0FEA-4058-9143-828F165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062" y="1269000"/>
            <a:ext cx="3672000" cy="484445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1422" y="2036763"/>
            <a:ext cx="3904578" cy="3130550"/>
          </a:xfrm>
        </p:spPr>
        <p:txBody>
          <a:bodyPr anchor="ctr"/>
          <a:lstStyle>
            <a:lvl1pPr algn="l">
              <a:lnSpc>
                <a:spcPts val="4800"/>
              </a:lnSpc>
              <a:defRPr sz="5400"/>
            </a:lvl1pPr>
          </a:lstStyle>
          <a:p>
            <a:r>
              <a:rPr lang="fi-FI" dirty="0"/>
              <a:t>Lisää otsikko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20543" y="2536825"/>
            <a:ext cx="4194000" cy="2630488"/>
          </a:xfrm>
        </p:spPr>
        <p:txBody>
          <a:bodyPr>
            <a:normAutofit/>
          </a:bodyPr>
          <a:lstStyle>
            <a:lvl1pPr marL="0" indent="0">
              <a:spcAft>
                <a:spcPts val="1600"/>
              </a:spcAft>
              <a:buNone/>
              <a:defRPr sz="1600" b="0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395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52" name="Otsikko 1">
            <a:extLst>
              <a:ext uri="{FF2B5EF4-FFF2-40B4-BE49-F238E27FC236}">
                <a16:creationId xmlns:a16="http://schemas.microsoft.com/office/drawing/2014/main" id="{0FF9F245-1E1A-448D-91E2-6190B0BFC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814" y="5684258"/>
            <a:ext cx="5736185" cy="900000"/>
          </a:xfrm>
        </p:spPr>
        <p:txBody>
          <a:bodyPr anchor="b"/>
          <a:lstStyle>
            <a:lvl1pPr algn="l">
              <a:lnSpc>
                <a:spcPts val="3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11448000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1975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1649" y="3734807"/>
            <a:ext cx="4823939" cy="1807156"/>
          </a:xfrm>
        </p:spPr>
        <p:txBody>
          <a:bodyPr anchor="t"/>
          <a:lstStyle>
            <a:lvl1pPr algn="l">
              <a:lnSpc>
                <a:spcPts val="3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9" y="360000"/>
            <a:ext cx="4860000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B1DCAA7-5504-4BFF-84F4-D86AF05361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136" y="985012"/>
            <a:ext cx="1885749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096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11448000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8" y="5493823"/>
            <a:ext cx="6556817" cy="999051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4098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3130915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2" name="Kuvan paikkamerkki 6">
            <a:extLst>
              <a:ext uri="{FF2B5EF4-FFF2-40B4-BE49-F238E27FC236}">
                <a16:creationId xmlns:a16="http://schemas.microsoft.com/office/drawing/2014/main" id="{D6A75CB5-A60D-4F27-912C-E9E35A752B7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56977" y="369000"/>
            <a:ext cx="7960373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8" y="5493823"/>
            <a:ext cx="6556817" cy="999051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2895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9" y="360000"/>
            <a:ext cx="4860000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3238" y="1880050"/>
            <a:ext cx="4478762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83237" y="2891099"/>
            <a:ext cx="4478337" cy="2441249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83237" y="5436474"/>
            <a:ext cx="4478761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Väliotsikko</a:t>
            </a:r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3238" y="5781700"/>
            <a:ext cx="4478524" cy="711175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8286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6523401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43396" y="1089000"/>
            <a:ext cx="2818603" cy="169105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43238" y="2891099"/>
            <a:ext cx="2818336" cy="3601776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129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3" name="Kuva 52">
            <a:extLst>
              <a:ext uri="{FF2B5EF4-FFF2-40B4-BE49-F238E27FC236}">
                <a16:creationId xmlns:a16="http://schemas.microsoft.com/office/drawing/2014/main" id="{C23E018D-28CE-43C5-B8B0-378E81807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22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102" name="Kuva 101">
            <a:extLst>
              <a:ext uri="{FF2B5EF4-FFF2-40B4-BE49-F238E27FC236}">
                <a16:creationId xmlns:a16="http://schemas.microsoft.com/office/drawing/2014/main" id="{AD593AE4-F009-4670-A00D-FE70E255B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31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3" name="Kuva 52">
            <a:extLst>
              <a:ext uri="{FF2B5EF4-FFF2-40B4-BE49-F238E27FC236}">
                <a16:creationId xmlns:a16="http://schemas.microsoft.com/office/drawing/2014/main" id="{9172793D-AC5E-4116-A505-F56C8A4BE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81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2" name="Kuva 51">
            <a:extLst>
              <a:ext uri="{FF2B5EF4-FFF2-40B4-BE49-F238E27FC236}">
                <a16:creationId xmlns:a16="http://schemas.microsoft.com/office/drawing/2014/main" id="{9F32C795-722B-443A-9BDF-1FCD2E9DA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80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D71F7-7B46-4998-9D4A-96B1357F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A0AFE91-F0AE-4F4E-8AB4-2FFCE4AE4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CA9EF4D-E262-4CAF-9228-D048DEA1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5961130-5A16-4348-8FFD-870010FF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3519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0539355-C800-4593-86D9-17ADB8025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3E3A70F-7960-4ADF-AB46-B19FD9A82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B95B99D-6028-4A07-8A8A-A0DE45810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753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2EF62F-D49B-4A44-92B5-38DF0E46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000" y="1548000"/>
            <a:ext cx="8298000" cy="900000"/>
          </a:xfrm>
          <a:prstGeom prst="rect">
            <a:avLst/>
          </a:prstGeom>
        </p:spPr>
        <p:txBody>
          <a:bodyPr vert="horz" lIns="0" tIns="0" rIns="0" bIns="4572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D489960-CB8D-4F48-B4C6-33518F04E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4000" y="2592000"/>
            <a:ext cx="8298000" cy="2880000"/>
          </a:xfrm>
          <a:prstGeom prst="rect">
            <a:avLst/>
          </a:prstGeom>
        </p:spPr>
        <p:txBody>
          <a:bodyPr vert="horz" lIns="0" tIns="0" rIns="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0E7348C-6486-4251-801A-85B0E848D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597000"/>
            <a:ext cx="14040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noFill/>
              </a:defRPr>
            </a:lvl1pPr>
          </a:lstStyle>
          <a:p>
            <a:fld id="{6DC6F5ED-C14C-4DA4-AA51-40B6CDE4D00F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1CDB72-9EDA-48DC-98AB-E1016A1D9D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24000" y="6597000"/>
            <a:ext cx="41148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5A9A56-7B18-44D6-99B0-B87596D5F7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7032" y="260412"/>
            <a:ext cx="80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noFill/>
              </a:defRPr>
            </a:lvl1pPr>
          </a:lstStyle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60" name="Kuva 59">
            <a:extLst>
              <a:ext uri="{FF2B5EF4-FFF2-40B4-BE49-F238E27FC236}">
                <a16:creationId xmlns:a16="http://schemas.microsoft.com/office/drawing/2014/main" id="{37A535CD-8113-4A51-8B3F-7B541E72EAD4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310" y="5532240"/>
            <a:ext cx="1778164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62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16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1296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1512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172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26">
          <p15:clr>
            <a:srgbClr val="F26B43"/>
          </p15:clr>
        </p15:guide>
        <p15:guide id="4" orient="horz" pos="232">
          <p15:clr>
            <a:srgbClr val="F26B43"/>
          </p15:clr>
        </p15:guide>
        <p15:guide id="5" orient="horz" pos="4090">
          <p15:clr>
            <a:srgbClr val="F26B43"/>
          </p15:clr>
        </p15:guide>
        <p15:guide id="6" pos="7444">
          <p15:clr>
            <a:srgbClr val="F26B43"/>
          </p15:clr>
        </p15:guide>
        <p15:guide id="7" orient="horz" pos="1283">
          <p15:clr>
            <a:srgbClr val="F26B43"/>
          </p15:clr>
        </p15:guide>
        <p15:guide id="8" orient="horz" pos="3255">
          <p15:clr>
            <a:srgbClr val="F26B43"/>
          </p15:clr>
        </p15:guide>
        <p15:guide id="9" orient="horz" pos="3491">
          <p15:clr>
            <a:srgbClr val="F26B43"/>
          </p15:clr>
        </p15:guide>
        <p15:guide id="10" pos="1100">
          <p15:clr>
            <a:srgbClr val="F26B43"/>
          </p15:clr>
        </p15:guide>
        <p15:guide id="11" pos="1327">
          <p15:clr>
            <a:srgbClr val="F26B43"/>
          </p15:clr>
        </p15:guide>
        <p15:guide id="12" pos="2199">
          <p15:clr>
            <a:srgbClr val="F26B43"/>
          </p15:clr>
        </p15:guide>
        <p15:guide id="13" pos="2426">
          <p15:clr>
            <a:srgbClr val="F26B43"/>
          </p15:clr>
        </p15:guide>
        <p15:guide id="14" pos="3273">
          <p15:clr>
            <a:srgbClr val="F26B43"/>
          </p15:clr>
        </p15:guide>
        <p15:guide id="15" pos="3517">
          <p15:clr>
            <a:srgbClr val="F26B43"/>
          </p15:clr>
        </p15:guide>
        <p15:guide id="16" pos="6334">
          <p15:clr>
            <a:srgbClr val="F26B43"/>
          </p15:clr>
        </p15:guide>
        <p15:guide id="17" pos="656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188640"/>
            <a:ext cx="10585176" cy="864096"/>
          </a:xfrm>
        </p:spPr>
        <p:txBody>
          <a:bodyPr/>
          <a:lstStyle/>
          <a:p>
            <a:r>
              <a:rPr lang="fi-FI" dirty="0"/>
              <a:t>Työpaikat toimialoittain Etelä-Savossa 2021 - 2024 (TOL 2008)</a:t>
            </a:r>
            <a:r>
              <a:rPr lang="fi-FI" sz="2400" b="0" dirty="0"/>
              <a:t> </a:t>
            </a:r>
            <a:br>
              <a:rPr lang="fi-FI" sz="2400" b="0" dirty="0"/>
            </a:br>
            <a:r>
              <a:rPr lang="fi-FI" sz="2000" b="0" dirty="0"/>
              <a:t>(Etelä-Savossa työpaikkoja yhteensä vuonna 2024: 48 464 kappaletta)</a:t>
            </a:r>
            <a:endParaRPr lang="fi-FI" b="0" dirty="0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666ECD0A-4E21-AA71-E1B2-C5AEB43F34F3}"/>
              </a:ext>
            </a:extLst>
          </p:cNvPr>
          <p:cNvSpPr txBox="1">
            <a:spLocks/>
          </p:cNvSpPr>
          <p:nvPr/>
        </p:nvSpPr>
        <p:spPr bwMode="auto">
          <a:xfrm>
            <a:off x="623392" y="6508576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</a:t>
            </a:r>
            <a:r>
              <a:rPr lang="fi-FI" sz="1100" dirty="0">
                <a:solidFill>
                  <a:srgbClr val="000000"/>
                </a:solidFill>
                <a:latin typeface="Arial" charset="-52"/>
                <a:cs typeface="Arial" charset="-52"/>
              </a:rPr>
              <a:t>Tilastokeskus, työssäkäyntitilasto, 1.1.2026 aluejako 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						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8.9.2026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4" name="Kuva 3" descr="Palkkikaavio: Työpaikat toimialoittain Etelä-Savossa 2021-2024. Eniten työpaikkoja on terveys- ja sosiaalipalvelujen toimialalla, vuonna 2024 niitä oli 12 813. Luku on kasvanut 543 kappaleen verran edellisen vuoden luvusta, joka oli 12 270.">
            <a:extLst>
              <a:ext uri="{FF2B5EF4-FFF2-40B4-BE49-F238E27FC236}">
                <a16:creationId xmlns:a16="http://schemas.microsoft.com/office/drawing/2014/main" id="{668BF9B2-D721-79B9-AA08-46DFCF956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1340768"/>
            <a:ext cx="10097686" cy="453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04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92328"/>
            <a:ext cx="11305256" cy="576064"/>
          </a:xfrm>
        </p:spPr>
        <p:txBody>
          <a:bodyPr/>
          <a:lstStyle/>
          <a:p>
            <a:r>
              <a:rPr lang="fi-FI" dirty="0"/>
              <a:t>Työpaikat suurimmilla toimialoilla Etelä-Savossa 2007 - 2024 (TOL 2008)</a:t>
            </a:r>
            <a:endParaRPr lang="fi-FI" b="0" dirty="0"/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64CD350E-AFA0-9995-D968-2441E6646540}"/>
              </a:ext>
            </a:extLst>
          </p:cNvPr>
          <p:cNvSpPr txBox="1">
            <a:spLocks/>
          </p:cNvSpPr>
          <p:nvPr/>
        </p:nvSpPr>
        <p:spPr bwMode="auto">
          <a:xfrm>
            <a:off x="623392" y="6508576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</a:t>
            </a:r>
            <a:r>
              <a:rPr lang="fi-FI" sz="1100" dirty="0">
                <a:solidFill>
                  <a:srgbClr val="000000"/>
                </a:solidFill>
                <a:latin typeface="Arial" charset="-52"/>
                <a:cs typeface="Arial" charset="-52"/>
              </a:rPr>
              <a:t>Tilastokeskus, työssäkäyntitilasto, 1.1.2026 aluejako 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						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8.9.2026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5" name="Kuva 4" descr="Viivakaavio: Työpaikat suurimmilla toimialoilla Etelä-Savossa 2007-2024. Eniten työpaikkoja on terveys- ja sosiaalipalvelujen toimialalla, vuonna 2024 niitä oli 12 813, ja seuraavaksi eniten teollisuuden toimialalla, 6 652 kappaletta. Terveys- ja sosiaalipalvelujen toimialla työpaikkojen määrä kasvoi 543 kappaletta edellisestä vuodesta. Eniten laskua oli hallinto- ja tukipalvelutoimintojen alalla, 164 kappaletta.">
            <a:extLst>
              <a:ext uri="{FF2B5EF4-FFF2-40B4-BE49-F238E27FC236}">
                <a16:creationId xmlns:a16="http://schemas.microsoft.com/office/drawing/2014/main" id="{31FFB843-C1AD-28F4-7D59-FFEC055BC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1012036"/>
            <a:ext cx="10369152" cy="500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17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1">
            <a:extLst>
              <a:ext uri="{FF2B5EF4-FFF2-40B4-BE49-F238E27FC236}">
                <a16:creationId xmlns:a16="http://schemas.microsoft.com/office/drawing/2014/main" id="{3F09D707-1E00-4456-9A0B-B699EB3A347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3392" y="332656"/>
            <a:ext cx="8712968" cy="5167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Terveys- ja sosiaalipalvelujen työpaikkojen osuus kaikista työpaikoista maakunnittain 2024, %</a:t>
            </a:r>
            <a:endParaRPr kumimoji="0" lang="fi-FI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5C9C48A9-D581-ED98-25DF-CAE3BD55FC06}"/>
              </a:ext>
            </a:extLst>
          </p:cNvPr>
          <p:cNvSpPr txBox="1">
            <a:spLocks/>
          </p:cNvSpPr>
          <p:nvPr/>
        </p:nvSpPr>
        <p:spPr bwMode="auto">
          <a:xfrm>
            <a:off x="623392" y="6508576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työssäkäyntitilasto, 1.1.2026 aluejako 						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8.9.2026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7" name="Kuva 6" descr="Pylväskaavio: Terveys- ja sosiaalipalvelujen työpaikkojen osuus kaikista työpaikoista maakunnittain vuonna 2024. Suurin osuus oli Etelä-Savossa, 26,4 prosenttia ja pienin Uudellamaalla, 14,9 prosenttia. Koko maassa keskimäärin osuus oli 18,9 prosenttia.">
            <a:extLst>
              <a:ext uri="{FF2B5EF4-FFF2-40B4-BE49-F238E27FC236}">
                <a16:creationId xmlns:a16="http://schemas.microsoft.com/office/drawing/2014/main" id="{9FFEDEF8-2BD4-0418-0679-2E088EF8A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95" y="1398039"/>
            <a:ext cx="9536737" cy="483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64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1">
            <a:extLst>
              <a:ext uri="{FF2B5EF4-FFF2-40B4-BE49-F238E27FC236}">
                <a16:creationId xmlns:a16="http://schemas.microsoft.com/office/drawing/2014/main" id="{9DA287EA-6A63-474E-AE05-E2F2D0D5361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3392" y="260648"/>
            <a:ext cx="10657184" cy="9460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Terveys- ja sosiaalipalvelujen työpaikat sekä niiden osuus kaikista työpaikoista maakunnittain 2024</a:t>
            </a:r>
            <a:endParaRPr kumimoji="0" lang="fi-FI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Taulukko 1">
            <a:extLst>
              <a:ext uri="{FF2B5EF4-FFF2-40B4-BE49-F238E27FC236}">
                <a16:creationId xmlns:a16="http://schemas.microsoft.com/office/drawing/2014/main" id="{D836447B-654E-4832-94CB-AD3AF21E7D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453354"/>
              </p:ext>
            </p:extLst>
          </p:nvPr>
        </p:nvGraphicFramePr>
        <p:xfrm>
          <a:off x="1559497" y="1412776"/>
          <a:ext cx="8208911" cy="4889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1250">
                  <a:extLst>
                    <a:ext uri="{9D8B030D-6E8A-4147-A177-3AD203B41FA5}">
                      <a16:colId xmlns:a16="http://schemas.microsoft.com/office/drawing/2014/main" val="1160308547"/>
                    </a:ext>
                  </a:extLst>
                </a:gridCol>
                <a:gridCol w="1859489">
                  <a:extLst>
                    <a:ext uri="{9D8B030D-6E8A-4147-A177-3AD203B41FA5}">
                      <a16:colId xmlns:a16="http://schemas.microsoft.com/office/drawing/2014/main" val="2285125935"/>
                    </a:ext>
                  </a:extLst>
                </a:gridCol>
                <a:gridCol w="2415285">
                  <a:extLst>
                    <a:ext uri="{9D8B030D-6E8A-4147-A177-3AD203B41FA5}">
                      <a16:colId xmlns:a16="http://schemas.microsoft.com/office/drawing/2014/main" val="3019005919"/>
                    </a:ext>
                  </a:extLst>
                </a:gridCol>
                <a:gridCol w="2092887">
                  <a:extLst>
                    <a:ext uri="{9D8B030D-6E8A-4147-A177-3AD203B41FA5}">
                      <a16:colId xmlns:a16="http://schemas.microsoft.com/office/drawing/2014/main" val="1519204089"/>
                    </a:ext>
                  </a:extLst>
                </a:gridCol>
              </a:tblGrid>
              <a:tr h="500387"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Alue</a:t>
                      </a:r>
                    </a:p>
                  </a:txBody>
                  <a:tcPr marL="10800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Työpaikat yhteensä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Q Terveys- ja sosiaali-palvelut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Osuus kaikista työpaikoista, 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26610518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Uusimaa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868 675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129 670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67016564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Pohjanmaa</a:t>
                      </a:r>
                    </a:p>
                  </a:txBody>
                  <a:tcPr marL="7620" marR="7620" marT="7620" marB="0" anchor="ctr"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81 307</a:t>
                      </a:r>
                    </a:p>
                  </a:txBody>
                  <a:tcPr marL="7620" marR="182880" marT="7620" marB="0" anchor="ctr"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15 185</a:t>
                      </a:r>
                    </a:p>
                  </a:txBody>
                  <a:tcPr marL="7620" marR="457200" marT="7620" marB="0" anchor="ctr"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18,7</a:t>
                      </a:r>
                    </a:p>
                  </a:txBody>
                  <a:tcPr marL="7620" marR="7620" marT="7620" marB="0" anchor="ctr">
                    <a:solidFill>
                      <a:srgbClr val="E8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704650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KOKO MAA</a:t>
                      </a:r>
                    </a:p>
                  </a:txBody>
                  <a:tcPr marL="7620" marR="7620" marT="7620" marB="0" anchor="ctr"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2 423 433</a:t>
                      </a:r>
                    </a:p>
                  </a:txBody>
                  <a:tcPr marL="7620" marR="182880" marT="7620" marB="0" anchor="ctr"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459 068</a:t>
                      </a:r>
                    </a:p>
                  </a:txBody>
                  <a:tcPr marL="7620" marR="457200" marT="7620" marB="0" anchor="ctr"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18,9</a:t>
                      </a:r>
                    </a:p>
                  </a:txBody>
                  <a:tcPr marL="7620" marR="7620" marT="7620" marB="0" anchor="ctr">
                    <a:solidFill>
                      <a:srgbClr val="FFCF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01324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Pirkanmaa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230 746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44 379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86317385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Ahvenanmaa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15 831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3 120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78169444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Satakunta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85 277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17 118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901679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Kanta-Häme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63 916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12 861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65958271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Varsinais-Suomi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207 169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41 814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03190148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Etelä-Karjala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46 362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9 563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5902645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Keski-Suomi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106 247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22 570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41563621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Päijät-Häme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75 266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16 172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19333596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Pohjois-Pohjanmaa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170 344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36 877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33851712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Kainuu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27 030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5 883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85933732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Lappi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74 760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16 481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99248158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Kymenlaakso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58 589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13 312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4234088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Pohjois-Karjala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59 750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13 709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57119960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Keski-Pohjanmaa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28 357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6 519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94431547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Etelä-Pohjanmaa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76 800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17 966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04516465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Pohjois-Savo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98 543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23 056</a:t>
                      </a:r>
                    </a:p>
                  </a:txBody>
                  <a:tcPr marL="7620" marR="45720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61452428"/>
                  </a:ext>
                </a:extLst>
              </a:tr>
              <a:tr h="21946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Etelä-Savo</a:t>
                      </a:r>
                    </a:p>
                  </a:txBody>
                  <a:tcPr marL="7620" marR="7620" marT="7620" marB="0" anchor="ctr">
                    <a:solidFill>
                      <a:srgbClr val="B4DE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48 464</a:t>
                      </a:r>
                    </a:p>
                  </a:txBody>
                  <a:tcPr marL="7620" marR="182880" marT="7620" marB="0" anchor="ctr">
                    <a:solidFill>
                      <a:srgbClr val="B4DE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12 813</a:t>
                      </a:r>
                    </a:p>
                  </a:txBody>
                  <a:tcPr marL="7620" marR="457200" marT="7620" marB="0" anchor="ctr">
                    <a:solidFill>
                      <a:srgbClr val="B4DE8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26,4</a:t>
                      </a:r>
                    </a:p>
                  </a:txBody>
                  <a:tcPr marL="7620" marR="7620" marT="7620" marB="0" anchor="ctr">
                    <a:solidFill>
                      <a:srgbClr val="B4DE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847190"/>
                  </a:ext>
                </a:extLst>
              </a:tr>
            </a:tbl>
          </a:graphicData>
        </a:graphic>
      </p:graphicFrame>
      <p:sp>
        <p:nvSpPr>
          <p:cNvPr id="6" name="Nuoli: Oikea 5">
            <a:extLst>
              <a:ext uri="{FF2B5EF4-FFF2-40B4-BE49-F238E27FC236}">
                <a16:creationId xmlns:a16="http://schemas.microsoft.com/office/drawing/2014/main" id="{5B8976FE-0C99-47FA-89F6-74D61A59B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9416" y="2276872"/>
            <a:ext cx="576064" cy="2880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Nuoli: Oikea 7">
            <a:extLst>
              <a:ext uri="{FF2B5EF4-FFF2-40B4-BE49-F238E27FC236}">
                <a16:creationId xmlns:a16="http://schemas.microsoft.com/office/drawing/2014/main" id="{D194FB8C-DD62-45FF-B965-F65FCBFD8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9416" y="6014493"/>
            <a:ext cx="576064" cy="28803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86F433A4-7CAD-37F8-7428-38952291F9A3}"/>
              </a:ext>
            </a:extLst>
          </p:cNvPr>
          <p:cNvSpPr txBox="1">
            <a:spLocks/>
          </p:cNvSpPr>
          <p:nvPr/>
        </p:nvSpPr>
        <p:spPr bwMode="auto">
          <a:xfrm>
            <a:off x="623392" y="6508576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työssäkäyntitilasto, 1.1.2026 aluejako 						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8.9.2026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</p:spTree>
    <p:extLst>
      <p:ext uri="{BB962C8B-B14F-4D97-AF65-F5344CB8AC3E}">
        <p14:creationId xmlns:p14="http://schemas.microsoft.com/office/powerpoint/2010/main" val="877587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1">
            <a:extLst>
              <a:ext uri="{FF2B5EF4-FFF2-40B4-BE49-F238E27FC236}">
                <a16:creationId xmlns:a16="http://schemas.microsoft.com/office/drawing/2014/main" id="{3F09D707-1E00-4456-9A0B-B699EB3A347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7408" y="332656"/>
            <a:ext cx="8712968" cy="5167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1" i="0" u="none" strike="noStrike" kern="0" cap="none" spc="0" normalizeH="0" baseline="0" noProof="0" dirty="0">
                <a:ln>
                  <a:noFill/>
                </a:ln>
                <a:solidFill>
                  <a:srgbClr val="2D3787"/>
                </a:solidFill>
                <a:effectLst/>
                <a:uLnTx/>
                <a:uFillTx/>
                <a:latin typeface="Times New Roman"/>
                <a:ea typeface="+mj-ea"/>
                <a:cs typeface="Arial"/>
              </a:rPr>
              <a:t>Terveys- ja sosiaalipalvelujen työpaikkojen osuus kaikista työpaikoista maakunnittain 2023 - 2024, %</a:t>
            </a:r>
            <a:endParaRPr kumimoji="0" lang="fi-FI" sz="1800" b="1" i="0" u="none" strike="noStrike" kern="0" cap="none" spc="0" normalizeH="0" baseline="0" noProof="0" dirty="0">
              <a:ln>
                <a:noFill/>
              </a:ln>
              <a:solidFill>
                <a:srgbClr val="2D3787"/>
              </a:solidFill>
              <a:effectLst/>
              <a:uLnTx/>
              <a:uFillTx/>
              <a:latin typeface="Times New Roman"/>
              <a:ea typeface="+mj-ea"/>
              <a:cs typeface="Arial"/>
            </a:endParaRPr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0ED20BD9-FD55-BF00-1539-873960202B37}"/>
              </a:ext>
            </a:extLst>
          </p:cNvPr>
          <p:cNvSpPr txBox="1">
            <a:spLocks/>
          </p:cNvSpPr>
          <p:nvPr/>
        </p:nvSpPr>
        <p:spPr bwMode="auto">
          <a:xfrm>
            <a:off x="623392" y="6508576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työssäkäyntitilasto, 1.1.2026 aluejako 						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8.9.2026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5" name="Kuva 4" descr="Pylväskaavio: Terveys- ja sosiaalipalvelujen työpaikkojen osuus kaikista työpaikoista maakunnittain 2023-2024. Suurin osuus vuonna 2024 oli Etelä-Savossa, 26,4 prosenttia (25,4 prosenttia vuonna 2023) ja pienin Uudellamaalla, 14,9 prosenttia (14,1 prosenttia vuonna 2023). Vuonna 2024 koko maassa keskimäärin osuus oli 18,9 prosenttia (18,1 prosenttia vuonna 2023).">
            <a:extLst>
              <a:ext uri="{FF2B5EF4-FFF2-40B4-BE49-F238E27FC236}">
                <a16:creationId xmlns:a16="http://schemas.microsoft.com/office/drawing/2014/main" id="{E4636EBC-6CE8-85EE-C452-8C2A0D542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438259"/>
            <a:ext cx="9440185" cy="479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70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1">
            <a:extLst>
              <a:ext uri="{FF2B5EF4-FFF2-40B4-BE49-F238E27FC236}">
                <a16:creationId xmlns:a16="http://schemas.microsoft.com/office/drawing/2014/main" id="{9DA287EA-6A63-474E-AE05-E2F2D0D5361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3392" y="260648"/>
            <a:ext cx="10657184" cy="5167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Terveys- ja sosiaalipalvelujen työpaikat sekä niiden osuus kaikista työpaikoista maakunnittain 2023 ja 2024</a:t>
            </a:r>
            <a:endParaRPr kumimoji="0" lang="fi-FI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Nuoli: Oikea 5">
            <a:extLst>
              <a:ext uri="{FF2B5EF4-FFF2-40B4-BE49-F238E27FC236}">
                <a16:creationId xmlns:a16="http://schemas.microsoft.com/office/drawing/2014/main" id="{5B8976FE-0C99-47FA-89F6-74D61A59B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7408" y="2204864"/>
            <a:ext cx="576064" cy="2880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Nuoli: Oikea 7">
            <a:extLst>
              <a:ext uri="{FF2B5EF4-FFF2-40B4-BE49-F238E27FC236}">
                <a16:creationId xmlns:a16="http://schemas.microsoft.com/office/drawing/2014/main" id="{D194FB8C-DD62-45FF-B965-F65FCBFD8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7408" y="5229200"/>
            <a:ext cx="576064" cy="28803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86F433A4-7CAD-37F8-7428-38952291F9A3}"/>
              </a:ext>
            </a:extLst>
          </p:cNvPr>
          <p:cNvSpPr txBox="1">
            <a:spLocks/>
          </p:cNvSpPr>
          <p:nvPr/>
        </p:nvSpPr>
        <p:spPr bwMode="auto">
          <a:xfrm>
            <a:off x="623392" y="6508576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Tilastokeskus, työssäkäyntitilasto, 1.1.2026 aluejako 						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8.9.2026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graphicFrame>
        <p:nvGraphicFramePr>
          <p:cNvPr id="2" name="Taulukko 1">
            <a:extLst>
              <a:ext uri="{FF2B5EF4-FFF2-40B4-BE49-F238E27FC236}">
                <a16:creationId xmlns:a16="http://schemas.microsoft.com/office/drawing/2014/main" id="{BCAF2ACB-A84A-CC2A-88BE-932F72995C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349427"/>
              </p:ext>
            </p:extLst>
          </p:nvPr>
        </p:nvGraphicFramePr>
        <p:xfrm>
          <a:off x="1415480" y="1340768"/>
          <a:ext cx="8424935" cy="4899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267">
                  <a:extLst>
                    <a:ext uri="{9D8B030D-6E8A-4147-A177-3AD203B41FA5}">
                      <a16:colId xmlns:a16="http://schemas.microsoft.com/office/drawing/2014/main" val="1508491843"/>
                    </a:ext>
                  </a:extLst>
                </a:gridCol>
                <a:gridCol w="971524">
                  <a:extLst>
                    <a:ext uri="{9D8B030D-6E8A-4147-A177-3AD203B41FA5}">
                      <a16:colId xmlns:a16="http://schemas.microsoft.com/office/drawing/2014/main" val="3733930866"/>
                    </a:ext>
                  </a:extLst>
                </a:gridCol>
                <a:gridCol w="971524">
                  <a:extLst>
                    <a:ext uri="{9D8B030D-6E8A-4147-A177-3AD203B41FA5}">
                      <a16:colId xmlns:a16="http://schemas.microsoft.com/office/drawing/2014/main" val="1550023946"/>
                    </a:ext>
                  </a:extLst>
                </a:gridCol>
                <a:gridCol w="971524">
                  <a:extLst>
                    <a:ext uri="{9D8B030D-6E8A-4147-A177-3AD203B41FA5}">
                      <a16:colId xmlns:a16="http://schemas.microsoft.com/office/drawing/2014/main" val="2390232728"/>
                    </a:ext>
                  </a:extLst>
                </a:gridCol>
                <a:gridCol w="971524">
                  <a:extLst>
                    <a:ext uri="{9D8B030D-6E8A-4147-A177-3AD203B41FA5}">
                      <a16:colId xmlns:a16="http://schemas.microsoft.com/office/drawing/2014/main" val="3867633799"/>
                    </a:ext>
                  </a:extLst>
                </a:gridCol>
                <a:gridCol w="971524">
                  <a:extLst>
                    <a:ext uri="{9D8B030D-6E8A-4147-A177-3AD203B41FA5}">
                      <a16:colId xmlns:a16="http://schemas.microsoft.com/office/drawing/2014/main" val="3070134509"/>
                    </a:ext>
                  </a:extLst>
                </a:gridCol>
                <a:gridCol w="971524">
                  <a:extLst>
                    <a:ext uri="{9D8B030D-6E8A-4147-A177-3AD203B41FA5}">
                      <a16:colId xmlns:a16="http://schemas.microsoft.com/office/drawing/2014/main" val="1900503384"/>
                    </a:ext>
                  </a:extLst>
                </a:gridCol>
                <a:gridCol w="971524">
                  <a:extLst>
                    <a:ext uri="{9D8B030D-6E8A-4147-A177-3AD203B41FA5}">
                      <a16:colId xmlns:a16="http://schemas.microsoft.com/office/drawing/2014/main" val="3624821594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algn="l" fontAlgn="t"/>
                      <a:r>
                        <a:rPr lang="fi-FI" sz="1250" u="none" strike="noStrike" dirty="0">
                          <a:effectLst/>
                        </a:rPr>
                        <a:t>Alue</a:t>
                      </a:r>
                      <a:endParaRPr lang="fi-FI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4929" marT="492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1250" u="none" strike="noStrike" dirty="0">
                          <a:effectLst/>
                        </a:rPr>
                        <a:t>Työpaikat yhteensä 2023</a:t>
                      </a:r>
                      <a:endParaRPr lang="fi-FI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29" marR="4929" marT="492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1250" u="none" strike="noStrike" dirty="0">
                          <a:effectLst/>
                        </a:rPr>
                        <a:t>Työpaikat yhteensä 2024</a:t>
                      </a:r>
                      <a:endParaRPr lang="fi-FI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29" marR="4929" marT="492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1250" u="none" strike="noStrike" dirty="0">
                          <a:effectLst/>
                        </a:rPr>
                        <a:t>Työpaikat,  Sote-palvelut 2023</a:t>
                      </a:r>
                      <a:endParaRPr lang="fi-FI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29" marR="4929" marT="492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1250" u="none" strike="noStrike" dirty="0">
                          <a:effectLst/>
                        </a:rPr>
                        <a:t>Työpaikat,  Sote-palvelut 2024</a:t>
                      </a:r>
                      <a:endParaRPr lang="fi-FI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29" marR="4929" marT="492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1250" u="none" strike="noStrike" dirty="0">
                          <a:effectLst/>
                        </a:rPr>
                        <a:t>Sote-palveluiden määrän muutos</a:t>
                      </a:r>
                      <a:endParaRPr lang="fi-FI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29" marR="4929" marT="492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1250" u="none" strike="noStrike" dirty="0">
                          <a:effectLst/>
                        </a:rPr>
                        <a:t>Sote-palveluiden %-osuus 2023</a:t>
                      </a:r>
                      <a:endParaRPr lang="fi-FI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29" marR="4929" marT="492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i-FI" sz="1250" u="none" strike="noStrike" dirty="0">
                          <a:effectLst/>
                        </a:rPr>
                        <a:t>Sote-palveluiden %-osuus 2024</a:t>
                      </a:r>
                      <a:endParaRPr lang="fi-FI" sz="12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29" marR="4929" marT="4929" marB="0" anchor="ctr"/>
                </a:tc>
                <a:extLst>
                  <a:ext uri="{0D108BD9-81ED-4DB2-BD59-A6C34878D82A}">
                    <a16:rowId xmlns:a16="http://schemas.microsoft.com/office/drawing/2014/main" val="3200482714"/>
                  </a:ext>
                </a:extLst>
              </a:tr>
              <a:tr h="1774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KOKO MAA</a:t>
                      </a:r>
                    </a:p>
                  </a:txBody>
                  <a:tcPr marL="108000" marR="7620" marT="7620" marB="0" anchor="b"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2 417 365</a:t>
                      </a:r>
                    </a:p>
                  </a:txBody>
                  <a:tcPr marL="7620" marR="144000" marT="7620" marB="0" anchor="b"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2 423 433</a:t>
                      </a:r>
                    </a:p>
                  </a:txBody>
                  <a:tcPr marL="7620" marR="144000" marT="7620" marB="0" anchor="b"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438 115</a:t>
                      </a:r>
                    </a:p>
                  </a:txBody>
                  <a:tcPr marL="7620" marR="144000" marT="7620" marB="0" anchor="b"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459 068</a:t>
                      </a:r>
                    </a:p>
                  </a:txBody>
                  <a:tcPr marL="7620" marR="144000" marT="7620" marB="0" anchor="ctr"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20 953</a:t>
                      </a:r>
                    </a:p>
                  </a:txBody>
                  <a:tcPr marL="7620" marR="144000" marT="7620" marB="0" anchor="b"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18,1</a:t>
                      </a:r>
                    </a:p>
                  </a:txBody>
                  <a:tcPr marL="7620" marR="182880" marT="7620" marB="0" anchor="ctr">
                    <a:solidFill>
                      <a:srgbClr val="FFCF3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18,9</a:t>
                      </a:r>
                    </a:p>
                  </a:txBody>
                  <a:tcPr marL="7620" marR="182880" marT="7620" marB="0" anchor="ctr">
                    <a:solidFill>
                      <a:srgbClr val="FFCF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100746"/>
                  </a:ext>
                </a:extLst>
              </a:tr>
              <a:tr h="1922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Uusimaa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866 415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868 675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122 131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129 670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7 539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14,1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14,9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1586519048"/>
                  </a:ext>
                </a:extLst>
              </a:tr>
              <a:tr h="1848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Pirkanmaa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229 209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230 746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42 967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44 379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1 412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18,7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19,2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2819696598"/>
                  </a:ext>
                </a:extLst>
              </a:tr>
              <a:tr h="3420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Varsinais-Suomi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207 244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207 169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40 129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41 814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1 685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19,4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20,2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2252926953"/>
                  </a:ext>
                </a:extLst>
              </a:tr>
              <a:tr h="1774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Pohjois-Pohjanmaa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168 625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170 344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35 464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36 877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1 413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21,0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21,6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866461618"/>
                  </a:ext>
                </a:extLst>
              </a:tr>
              <a:tr h="1700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Pohjois-Savo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98 655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98 543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21 789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23 056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1 267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22,1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23,4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252464249"/>
                  </a:ext>
                </a:extLst>
              </a:tr>
              <a:tr h="1700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Keski-Suomi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106 314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106 247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21 342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22 570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1 228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20,1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21,2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4217458604"/>
                  </a:ext>
                </a:extLst>
              </a:tr>
              <a:tr h="1700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Etelä-Pohjanmaa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76 844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76 800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17 077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17 966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889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22,2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23,4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285465813"/>
                  </a:ext>
                </a:extLst>
              </a:tr>
              <a:tr h="1700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Satakunta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85 319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85 277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16 467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17 118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651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19,3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20,1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2319346169"/>
                  </a:ext>
                </a:extLst>
              </a:tr>
              <a:tr h="1700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Lappi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73 402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74 760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15 779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16 481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702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21,5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22,0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1372906017"/>
                  </a:ext>
                </a:extLst>
              </a:tr>
              <a:tr h="1700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Päijät-Häme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75 709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75 266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15 447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16 172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725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20,4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21,5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3698778812"/>
                  </a:ext>
                </a:extLst>
              </a:tr>
              <a:tr h="1700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Pohjanmaa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80 314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81 307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14 669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15 185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516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18,3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18,7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565944230"/>
                  </a:ext>
                </a:extLst>
              </a:tr>
              <a:tr h="1700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Pohjois-Karjala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60 580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59 750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13 492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13 709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217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22,3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22,9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134385627"/>
                  </a:ext>
                </a:extLst>
              </a:tr>
              <a:tr h="1700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Kymenlaakso</a:t>
                      </a:r>
                    </a:p>
                  </a:txBody>
                  <a:tcPr marL="108000" marR="7620" marT="7620" marB="0" anchor="b"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59 362</a:t>
                      </a:r>
                    </a:p>
                  </a:txBody>
                  <a:tcPr marL="7620" marR="144000" marT="7620" marB="0" anchor="b"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58 589</a:t>
                      </a:r>
                    </a:p>
                  </a:txBody>
                  <a:tcPr marL="7620" marR="144000" marT="7620" marB="0" anchor="b"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12 669</a:t>
                      </a:r>
                    </a:p>
                  </a:txBody>
                  <a:tcPr marL="7620" marR="144000" marT="7620" marB="0" anchor="b"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13 312</a:t>
                      </a:r>
                    </a:p>
                  </a:txBody>
                  <a:tcPr marL="7620" marR="144000" marT="7620" marB="0" anchor="ctr"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643</a:t>
                      </a:r>
                    </a:p>
                  </a:txBody>
                  <a:tcPr marL="7620" marR="144000" marT="7620" marB="0" anchor="b"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21,3</a:t>
                      </a:r>
                    </a:p>
                  </a:txBody>
                  <a:tcPr marL="7620" marR="182880" marT="7620" marB="0" anchor="ctr"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22,7</a:t>
                      </a:r>
                    </a:p>
                  </a:txBody>
                  <a:tcPr marL="7620" marR="182880" marT="7620" marB="0" anchor="ctr">
                    <a:solidFill>
                      <a:srgbClr val="E8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070815"/>
                  </a:ext>
                </a:extLst>
              </a:tr>
              <a:tr h="1700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Kanta-Häme</a:t>
                      </a:r>
                    </a:p>
                  </a:txBody>
                  <a:tcPr marL="108000" marR="7620" marT="7620" marB="0" anchor="b">
                    <a:solidFill>
                      <a:srgbClr val="CDCE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63 781</a:t>
                      </a:r>
                    </a:p>
                  </a:txBody>
                  <a:tcPr marL="7620" marR="144000" marT="7620" marB="0" anchor="b">
                    <a:solidFill>
                      <a:srgbClr val="CDCE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63 916</a:t>
                      </a:r>
                    </a:p>
                  </a:txBody>
                  <a:tcPr marL="7620" marR="144000" marT="7620" marB="0" anchor="b">
                    <a:solidFill>
                      <a:srgbClr val="CDCE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12 210</a:t>
                      </a:r>
                    </a:p>
                  </a:txBody>
                  <a:tcPr marL="7620" marR="144000" marT="7620" marB="0" anchor="b">
                    <a:solidFill>
                      <a:srgbClr val="CDCE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12 861</a:t>
                      </a:r>
                    </a:p>
                  </a:txBody>
                  <a:tcPr marL="7620" marR="144000" marT="7620" marB="0" anchor="ctr">
                    <a:solidFill>
                      <a:srgbClr val="CDCE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651</a:t>
                      </a:r>
                    </a:p>
                  </a:txBody>
                  <a:tcPr marL="7620" marR="144000" marT="7620" marB="0" anchor="b">
                    <a:solidFill>
                      <a:srgbClr val="CDCE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19,1</a:t>
                      </a:r>
                    </a:p>
                  </a:txBody>
                  <a:tcPr marL="7620" marR="182880" marT="7620" marB="0" anchor="ctr">
                    <a:solidFill>
                      <a:srgbClr val="CDCE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20,1</a:t>
                      </a:r>
                    </a:p>
                  </a:txBody>
                  <a:tcPr marL="7620" marR="182880" marT="7620" marB="0" anchor="ctr">
                    <a:solidFill>
                      <a:srgbClr val="CDCE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930457"/>
                  </a:ext>
                </a:extLst>
              </a:tr>
              <a:tr h="1700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Etelä-Savo</a:t>
                      </a:r>
                    </a:p>
                  </a:txBody>
                  <a:tcPr marL="108000" marR="7620" marT="7620" marB="0" anchor="b">
                    <a:solidFill>
                      <a:srgbClr val="B4DE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48 350</a:t>
                      </a:r>
                    </a:p>
                  </a:txBody>
                  <a:tcPr marL="7620" marR="144000" marT="7620" marB="0" anchor="b">
                    <a:solidFill>
                      <a:srgbClr val="B4DE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48 464</a:t>
                      </a:r>
                    </a:p>
                  </a:txBody>
                  <a:tcPr marL="7620" marR="144000" marT="7620" marB="0" anchor="b">
                    <a:solidFill>
                      <a:srgbClr val="B4DE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12 270</a:t>
                      </a:r>
                    </a:p>
                  </a:txBody>
                  <a:tcPr marL="7620" marR="144000" marT="7620" marB="0" anchor="b">
                    <a:solidFill>
                      <a:srgbClr val="B4DE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12 813</a:t>
                      </a:r>
                    </a:p>
                  </a:txBody>
                  <a:tcPr marL="7620" marR="144000" marT="7620" marB="0" anchor="ctr">
                    <a:solidFill>
                      <a:srgbClr val="B4DE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543</a:t>
                      </a:r>
                    </a:p>
                  </a:txBody>
                  <a:tcPr marL="7620" marR="144000" marT="7620" marB="0" anchor="b">
                    <a:solidFill>
                      <a:srgbClr val="B4DE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25,4</a:t>
                      </a:r>
                    </a:p>
                  </a:txBody>
                  <a:tcPr marL="7620" marR="182880" marT="7620" marB="0" anchor="ctr">
                    <a:solidFill>
                      <a:srgbClr val="B4DE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26,4</a:t>
                      </a:r>
                    </a:p>
                  </a:txBody>
                  <a:tcPr marL="7620" marR="182880" marT="7620" marB="0" anchor="ctr">
                    <a:solidFill>
                      <a:srgbClr val="B4DE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147231"/>
                  </a:ext>
                </a:extLst>
              </a:tr>
              <a:tr h="1700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Etelä-Karjala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46 440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46 362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9 166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9 563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397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19,7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20,6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1844886325"/>
                  </a:ext>
                </a:extLst>
              </a:tr>
              <a:tr h="1700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Keski-Pohjanmaa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28 172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28 357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6 358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6 519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161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22,6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23,0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3359262598"/>
                  </a:ext>
                </a:extLst>
              </a:tr>
              <a:tr h="1700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Kainuu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27 134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27 030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5 717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5 883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166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21,1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21,8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2733212160"/>
                  </a:ext>
                </a:extLst>
              </a:tr>
              <a:tr h="1774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Ahvenanmaa</a:t>
                      </a:r>
                    </a:p>
                  </a:txBody>
                  <a:tcPr marL="10800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15 496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15 831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2 972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3 120</a:t>
                      </a:r>
                    </a:p>
                  </a:txBody>
                  <a:tcPr marL="7620" marR="144000" marT="762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148</a:t>
                      </a:r>
                    </a:p>
                  </a:txBody>
                  <a:tcPr marL="7620" marR="144000" marT="762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19,2</a:t>
                      </a:r>
                    </a:p>
                  </a:txBody>
                  <a:tcPr marL="7620" marR="18288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fi-F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19,7</a:t>
                      </a:r>
                    </a:p>
                  </a:txBody>
                  <a:tcPr marL="7620" marR="182880" marT="7620" marB="0" anchor="ctr"/>
                </a:tc>
                <a:extLst>
                  <a:ext uri="{0D108BD9-81ED-4DB2-BD59-A6C34878D82A}">
                    <a16:rowId xmlns:a16="http://schemas.microsoft.com/office/drawing/2014/main" val="2347829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2682288"/>
      </p:ext>
    </p:extLst>
  </p:cSld>
  <p:clrMapOvr>
    <a:masterClrMapping/>
  </p:clrMapOvr>
</p:sld>
</file>

<file path=ppt/theme/theme1.xml><?xml version="1.0" encoding="utf-8"?>
<a:theme xmlns:a="http://schemas.openxmlformats.org/drawingml/2006/main" name="ESAVO">
  <a:themeElements>
    <a:clrScheme name="ESAVO">
      <a:dk1>
        <a:sysClr val="windowText" lastClr="000000"/>
      </a:dk1>
      <a:lt1>
        <a:sysClr val="window" lastClr="FFFFFF"/>
      </a:lt1>
      <a:dk2>
        <a:srgbClr val="2D3787"/>
      </a:dk2>
      <a:lt2>
        <a:srgbClr val="C8E1FA"/>
      </a:lt2>
      <a:accent1>
        <a:srgbClr val="2D3787"/>
      </a:accent1>
      <a:accent2>
        <a:srgbClr val="009BE1"/>
      </a:accent2>
      <a:accent3>
        <a:srgbClr val="469B46"/>
      </a:accent3>
      <a:accent4>
        <a:srgbClr val="C8D228"/>
      </a:accent4>
      <a:accent5>
        <a:srgbClr val="F0CD14"/>
      </a:accent5>
      <a:accent6>
        <a:srgbClr val="DCA0C3"/>
      </a:accent6>
      <a:hlink>
        <a:srgbClr val="3C5491"/>
      </a:hlink>
      <a:folHlink>
        <a:srgbClr val="325A3C"/>
      </a:folHlink>
    </a:clrScheme>
    <a:fontScheme name="ESAVO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18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AVO PowerPoint-esitysmalli.potx" id="{FC6D9E71-C548-4608-9588-675994E901C0}" vid="{9F200EB2-B4F4-46AA-A27E-0EF2FB911529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ESAVO PowerPoint-esitysmalli</Template>
  <TotalTime>3733</TotalTime>
  <Words>617</Words>
  <Application>Microsoft Office PowerPoint</Application>
  <PresentationFormat>Laajakuva</PresentationFormat>
  <Paragraphs>270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ESAVO</vt:lpstr>
      <vt:lpstr>Työpaikat toimialoittain Etelä-Savossa 2021 - 2024 (TOL 2008)  (Etelä-Savossa työpaikkoja yhteensä vuonna 2024: 48 464 kappaletta)</vt:lpstr>
      <vt:lpstr>Työpaikat suurimmilla toimialoilla Etelä-Savossa 2007 - 2024 (TOL 2008)</vt:lpstr>
      <vt:lpstr>Terveys- ja sosiaalipalvelujen työpaikkojen osuus kaikista työpaikoista maakunnittain 2024, %</vt:lpstr>
      <vt:lpstr>Terveys- ja sosiaalipalvelujen työpaikat sekä niiden osuus kaikista työpaikoista maakunnittain 2024</vt:lpstr>
      <vt:lpstr>Terveys- ja sosiaalipalvelujen työpaikkojen osuus kaikista työpaikoista maakunnittain 2023 - 2024, %</vt:lpstr>
      <vt:lpstr>Terveys- ja sosiaalipalvelujen työpaikat sekä niiden osuus kaikista työpaikoista maakunnittain 2023 ja 2024</vt:lpstr>
    </vt:vector>
  </TitlesOfParts>
  <Company>Etelä-Savon maakuntaliitto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Työpaikat toimialoittain Etelä-Savossa</dc:title>
  <dc:creator>Jaana Kokkonen</dc:creator>
  <cp:lastModifiedBy>Jaana Kokkonen</cp:lastModifiedBy>
  <cp:revision>43</cp:revision>
  <dcterms:created xsi:type="dcterms:W3CDTF">2020-02-25T14:36:39Z</dcterms:created>
  <dcterms:modified xsi:type="dcterms:W3CDTF">2026-09-09T05:27:18Z</dcterms:modified>
</cp:coreProperties>
</file>